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77" r:id="rId2"/>
    <p:sldId id="274" r:id="rId3"/>
    <p:sldId id="275" r:id="rId4"/>
    <p:sldId id="289" r:id="rId5"/>
    <p:sldId id="279" r:id="rId6"/>
    <p:sldId id="290" r:id="rId7"/>
    <p:sldId id="281" r:id="rId8"/>
    <p:sldId id="282" r:id="rId9"/>
    <p:sldId id="288" r:id="rId10"/>
    <p:sldId id="283" r:id="rId11"/>
    <p:sldId id="284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o Pata" initials="M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4343"/>
    <a:srgbClr val="7C7193"/>
    <a:srgbClr val="432B3E"/>
    <a:srgbClr val="976A98"/>
    <a:srgbClr val="D52B1C"/>
    <a:srgbClr val="A31944"/>
    <a:srgbClr val="638CA4"/>
    <a:srgbClr val="14467B"/>
    <a:srgbClr val="E12E30"/>
    <a:srgbClr val="0099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49"/>
    <p:restoredTop sz="94490"/>
  </p:normalViewPr>
  <p:slideViewPr>
    <p:cSldViewPr snapToGrid="0" snapToObjects="1">
      <p:cViewPr varScale="1">
        <p:scale>
          <a:sx n="125" d="100"/>
          <a:sy n="125" d="100"/>
        </p:scale>
        <p:origin x="44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4EBA3-3934-524E-8A73-AFE6F14643AF}" type="datetimeFigureOut">
              <a:rPr lang="it-IT" smtClean="0"/>
              <a:t>09/12/22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E49C6E-BA8E-8143-B34B-86127B909F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5436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49C6E-BA8E-8143-B34B-86127B909F66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9517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>
            <a:extLst>
              <a:ext uri="{FF2B5EF4-FFF2-40B4-BE49-F238E27FC236}">
                <a16:creationId xmlns:a16="http://schemas.microsoft.com/office/drawing/2014/main" id="{2BD009E0-D265-0B4B-8FCA-D4EF994EB27B}"/>
              </a:ext>
            </a:extLst>
          </p:cNvPr>
          <p:cNvSpPr/>
          <p:nvPr userDrawn="1"/>
        </p:nvSpPr>
        <p:spPr>
          <a:xfrm>
            <a:off x="2495708" y="4313027"/>
            <a:ext cx="4152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900" dirty="0"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Un servizio di aggiornamento scientifico</a:t>
            </a:r>
            <a:br>
              <a:rPr lang="it-IT" sz="900" dirty="0"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lang="it-IT" sz="900" dirty="0"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realizzato con un contributo educazionale non condizionante di</a:t>
            </a:r>
            <a:endParaRPr lang="it-IT" sz="900" dirty="0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3DE552B8-F3E9-1743-83FF-793FFE19D42B}"/>
              </a:ext>
            </a:extLst>
          </p:cNvPr>
          <p:cNvSpPr/>
          <p:nvPr userDrawn="1"/>
        </p:nvSpPr>
        <p:spPr>
          <a:xfrm>
            <a:off x="0" y="4257825"/>
            <a:ext cx="9144000" cy="54333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0BCE9BA-35DF-95FE-AB57-7D27306C53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206" t="18880" r="6580" b="17314"/>
          <a:stretch/>
        </p:blipFill>
        <p:spPr>
          <a:xfrm>
            <a:off x="3918941" y="4630989"/>
            <a:ext cx="1306119" cy="396968"/>
          </a:xfrm>
          <a:prstGeom prst="rect">
            <a:avLst/>
          </a:prstGeom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68B635E8-5CC7-8D41-ADD5-A895ECB7744D}"/>
              </a:ext>
            </a:extLst>
          </p:cNvPr>
          <p:cNvSpPr/>
          <p:nvPr userDrawn="1"/>
        </p:nvSpPr>
        <p:spPr>
          <a:xfrm>
            <a:off x="938026" y="1192696"/>
            <a:ext cx="979721" cy="248479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B0224E9A-D2AE-8889-9BF6-BCD012EDA6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53094" cy="1802015"/>
          </a:xfrm>
          <a:prstGeom prst="rect">
            <a:avLst/>
          </a:prstGeom>
        </p:spPr>
      </p:pic>
      <p:sp>
        <p:nvSpPr>
          <p:cNvPr id="4" name="Triangolo 3">
            <a:extLst>
              <a:ext uri="{FF2B5EF4-FFF2-40B4-BE49-F238E27FC236}">
                <a16:creationId xmlns:a16="http://schemas.microsoft.com/office/drawing/2014/main" id="{A509DD4A-9B79-F6FE-71DC-295AB08C0E96}"/>
              </a:ext>
            </a:extLst>
          </p:cNvPr>
          <p:cNvSpPr/>
          <p:nvPr userDrawn="1"/>
        </p:nvSpPr>
        <p:spPr>
          <a:xfrm>
            <a:off x="4269850" y="1616916"/>
            <a:ext cx="604300" cy="185534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BB7CCB5-3A9D-4DD3-6649-2F107215EE9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25170" y="1868367"/>
            <a:ext cx="1493660" cy="281317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48B5DF65-C015-0CEE-5898-4B57AA1F4CB5}"/>
              </a:ext>
            </a:extLst>
          </p:cNvPr>
          <p:cNvSpPr txBox="1"/>
          <p:nvPr userDrawn="1"/>
        </p:nvSpPr>
        <p:spPr>
          <a:xfrm>
            <a:off x="1085316" y="2571750"/>
            <a:ext cx="6973368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b="1" dirty="0">
                <a:solidFill>
                  <a:srgbClr val="976A98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DAL SAN ANTONIO BREAST CANCER SYMPOSIUM 2022</a:t>
            </a:r>
            <a:endParaRPr lang="it-IT" sz="1600" dirty="0">
              <a:solidFill>
                <a:srgbClr val="976A98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it-IT" sz="1800" b="1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it-IT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it-IT" sz="4000" b="1" dirty="0">
                <a:solidFill>
                  <a:srgbClr val="7C7193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Focus sulle novità per i CDK4/6i</a:t>
            </a:r>
            <a:endParaRPr lang="it-IT" sz="4000" dirty="0">
              <a:solidFill>
                <a:srgbClr val="7C7193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tito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359" y="2595892"/>
            <a:ext cx="7796720" cy="401934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D5029C74-8FA8-8645-B96F-3E4AABC53F53}"/>
              </a:ext>
            </a:extLst>
          </p:cNvPr>
          <p:cNvSpPr/>
          <p:nvPr userDrawn="1"/>
        </p:nvSpPr>
        <p:spPr>
          <a:xfrm>
            <a:off x="-9427" y="4922524"/>
            <a:ext cx="9180000" cy="252000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070EBCEE-B5E3-4644-960A-A6AC416C6D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183" y="4956790"/>
            <a:ext cx="831424" cy="144000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F1E87B41-3501-1743-BD32-D43DE7453B3B}"/>
              </a:ext>
            </a:extLst>
          </p:cNvPr>
          <p:cNvSpPr/>
          <p:nvPr userDrawn="1"/>
        </p:nvSpPr>
        <p:spPr>
          <a:xfrm>
            <a:off x="3554519" y="4930799"/>
            <a:ext cx="103633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 indent="0" algn="r">
              <a:tabLst/>
            </a:pPr>
            <a:r>
              <a:rPr lang="it-IT" sz="800" dirty="0">
                <a:solidFill>
                  <a:schemeClr val="bg1"/>
                </a:solidFill>
              </a:rPr>
              <a:t>Powered by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4A0DBD3-2D76-61A3-83C2-802067C352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744568" y="272398"/>
            <a:ext cx="1654865" cy="31167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46797D3-B613-8A97-22B1-00D525CA57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86286"/>
          <a:stretch/>
        </p:blipFill>
        <p:spPr>
          <a:xfrm>
            <a:off x="-85481" y="-33115"/>
            <a:ext cx="9314963" cy="252001"/>
          </a:xfrm>
          <a:prstGeom prst="rect">
            <a:avLst/>
          </a:prstGeom>
        </p:spPr>
      </p:pic>
      <p:pic>
        <p:nvPicPr>
          <p:cNvPr id="8" name="Immagine 7" descr="Immagine che contiene fiore, pianta, grafica vettoriale&#10;&#10;Descrizione generata automaticamente">
            <a:extLst>
              <a:ext uri="{FF2B5EF4-FFF2-40B4-BE49-F238E27FC236}">
                <a16:creationId xmlns:a16="http://schemas.microsoft.com/office/drawing/2014/main" id="{7254C90C-CA36-F7E4-182C-CE801946A6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13220"/>
          <a:stretch/>
        </p:blipFill>
        <p:spPr>
          <a:xfrm>
            <a:off x="4063116" y="551929"/>
            <a:ext cx="1017768" cy="82737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403EC062-5CE1-0196-FD98-68A77F4D0622}"/>
              </a:ext>
            </a:extLst>
          </p:cNvPr>
          <p:cNvSpPr txBox="1"/>
          <p:nvPr userDrawn="1"/>
        </p:nvSpPr>
        <p:spPr>
          <a:xfrm>
            <a:off x="1891584" y="1685247"/>
            <a:ext cx="536083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>
                <a:solidFill>
                  <a:srgbClr val="976A98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Dal San Antonio Breast Cancer Symposium 2022 </a:t>
            </a:r>
            <a:r>
              <a:rPr lang="it-IT" sz="900" b="1" dirty="0">
                <a:solidFill>
                  <a:srgbClr val="976A98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| </a:t>
            </a:r>
            <a:r>
              <a:rPr lang="it-IT" sz="900" b="1" dirty="0">
                <a:solidFill>
                  <a:srgbClr val="7C7193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Focus sulle novità per i CDK4/6i</a:t>
            </a:r>
          </a:p>
        </p:txBody>
      </p:sp>
    </p:spTree>
    <p:extLst>
      <p:ext uri="{BB962C8B-B14F-4D97-AF65-F5344CB8AC3E}">
        <p14:creationId xmlns:p14="http://schemas.microsoft.com/office/powerpoint/2010/main" val="1110940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Mess-chi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BA2203DD-56AB-F3DA-AFDB-64BB95FAE8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86286"/>
          <a:stretch/>
        </p:blipFill>
        <p:spPr>
          <a:xfrm>
            <a:off x="-85481" y="4891499"/>
            <a:ext cx="9314963" cy="25200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8"/>
            <a:ext cx="7886700" cy="3263505"/>
          </a:xfrm>
        </p:spPr>
        <p:txBody>
          <a:bodyPr/>
          <a:lstStyle>
            <a:lvl1pPr>
              <a:buClr>
                <a:srgbClr val="A31944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A31944"/>
              </a:buClr>
              <a:defRPr sz="17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A31944"/>
              </a:buCl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A31944"/>
              </a:buClr>
              <a:defRPr sz="1100">
                <a:latin typeface="Calibri" panose="020F0502020204030204" pitchFamily="34" charset="0"/>
                <a:cs typeface="Calibri" panose="020F0502020204030204" pitchFamily="34" charset="0"/>
              </a:defRPr>
            </a:lvl4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</a:t>
            </a:r>
            <a:r>
              <a:rPr lang="it-IT" dirty="0" err="1"/>
              <a:t>livell</a:t>
            </a:r>
            <a:endParaRPr lang="it-I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A25DD1E9-603A-F244-BDF0-DB9FE56531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183" y="4956790"/>
            <a:ext cx="831424" cy="144000"/>
          </a:xfrm>
          <a:prstGeom prst="rect">
            <a:avLst/>
          </a:prstGeom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id="{2305A19E-AB4B-374B-B09E-7E1FD05D3999}"/>
              </a:ext>
            </a:extLst>
          </p:cNvPr>
          <p:cNvSpPr/>
          <p:nvPr userDrawn="1"/>
        </p:nvSpPr>
        <p:spPr>
          <a:xfrm>
            <a:off x="3554519" y="4930799"/>
            <a:ext cx="103633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 indent="0" algn="r">
              <a:tabLst/>
            </a:pPr>
            <a:r>
              <a:rPr lang="it-IT" sz="800" dirty="0">
                <a:solidFill>
                  <a:schemeClr val="bg1"/>
                </a:solidFill>
              </a:rPr>
              <a:t>Powered by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DC40AC1-91AF-6A7D-E7F3-A4E1AB79A8E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7478" y="55436"/>
            <a:ext cx="897344" cy="176401"/>
          </a:xfrm>
          <a:prstGeom prst="rect">
            <a:avLst/>
          </a:prstGeom>
        </p:spPr>
      </p:pic>
      <p:pic>
        <p:nvPicPr>
          <p:cNvPr id="4" name="Immagine 3" descr="Immagine che contiene fiore, pianta, grafica vettoriale&#10;&#10;Descrizione generata automaticamente">
            <a:extLst>
              <a:ext uri="{FF2B5EF4-FFF2-40B4-BE49-F238E27FC236}">
                <a16:creationId xmlns:a16="http://schemas.microsoft.com/office/drawing/2014/main" id="{99A41C38-E876-C46C-B55A-16689BC857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61F21CBE-99FC-0708-7EEA-2CE94F5A9FBA}"/>
              </a:ext>
            </a:extLst>
          </p:cNvPr>
          <p:cNvSpPr txBox="1"/>
          <p:nvPr userDrawn="1"/>
        </p:nvSpPr>
        <p:spPr>
          <a:xfrm>
            <a:off x="3154517" y="34334"/>
            <a:ext cx="536083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>
                <a:solidFill>
                  <a:srgbClr val="976A98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Dal San Antonio Breast Cancer Symposium 2022 </a:t>
            </a:r>
            <a:r>
              <a:rPr lang="it-IT" sz="900" b="1" dirty="0">
                <a:solidFill>
                  <a:srgbClr val="976A98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| </a:t>
            </a:r>
            <a:r>
              <a:rPr lang="it-IT" sz="900" b="1" dirty="0">
                <a:solidFill>
                  <a:srgbClr val="7C7193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Focus sulle novità per i CDK4/6i</a:t>
            </a:r>
          </a:p>
        </p:txBody>
      </p:sp>
    </p:spTree>
    <p:extLst>
      <p:ext uri="{BB962C8B-B14F-4D97-AF65-F5344CB8AC3E}">
        <p14:creationId xmlns:p14="http://schemas.microsoft.com/office/powerpoint/2010/main" val="287289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ckgroun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BA2203DD-56AB-F3DA-AFDB-64BB95FAE8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86286"/>
          <a:stretch/>
        </p:blipFill>
        <p:spPr>
          <a:xfrm>
            <a:off x="-85481" y="4891499"/>
            <a:ext cx="9314963" cy="252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A25DD1E9-603A-F244-BDF0-DB9FE56531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183" y="4956790"/>
            <a:ext cx="831424" cy="144000"/>
          </a:xfrm>
          <a:prstGeom prst="rect">
            <a:avLst/>
          </a:prstGeom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id="{2305A19E-AB4B-374B-B09E-7E1FD05D3999}"/>
              </a:ext>
            </a:extLst>
          </p:cNvPr>
          <p:cNvSpPr/>
          <p:nvPr userDrawn="1"/>
        </p:nvSpPr>
        <p:spPr>
          <a:xfrm>
            <a:off x="3554519" y="4930799"/>
            <a:ext cx="103633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 indent="0" algn="r">
              <a:tabLst/>
            </a:pPr>
            <a:r>
              <a:rPr lang="it-IT" sz="800" dirty="0">
                <a:solidFill>
                  <a:schemeClr val="bg1"/>
                </a:solidFill>
              </a:rPr>
              <a:t>Powered by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DC40AC1-91AF-6A7D-E7F3-A4E1AB79A8E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7478" y="55436"/>
            <a:ext cx="897344" cy="176401"/>
          </a:xfrm>
          <a:prstGeom prst="rect">
            <a:avLst/>
          </a:prstGeom>
        </p:spPr>
      </p:pic>
      <p:pic>
        <p:nvPicPr>
          <p:cNvPr id="4" name="Immagine 3" descr="Immagine che contiene fiore, pianta, grafica vettoriale&#10;&#10;Descrizione generata automaticamente">
            <a:extLst>
              <a:ext uri="{FF2B5EF4-FFF2-40B4-BE49-F238E27FC236}">
                <a16:creationId xmlns:a16="http://schemas.microsoft.com/office/drawing/2014/main" id="{99A41C38-E876-C46C-B55A-16689BC857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61F21CBE-99FC-0708-7EEA-2CE94F5A9FBA}"/>
              </a:ext>
            </a:extLst>
          </p:cNvPr>
          <p:cNvSpPr txBox="1"/>
          <p:nvPr userDrawn="1"/>
        </p:nvSpPr>
        <p:spPr>
          <a:xfrm>
            <a:off x="3154517" y="34334"/>
            <a:ext cx="536083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>
                <a:solidFill>
                  <a:srgbClr val="976A98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Dal San Antonio Breast Cancer Symposium 2022 </a:t>
            </a:r>
            <a:r>
              <a:rPr lang="it-IT" sz="900" b="1" dirty="0">
                <a:solidFill>
                  <a:srgbClr val="976A98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| </a:t>
            </a:r>
            <a:r>
              <a:rPr lang="it-IT" sz="900" b="1" dirty="0">
                <a:solidFill>
                  <a:srgbClr val="7C7193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Focus sulle novità per i CDK4/6i</a:t>
            </a:r>
            <a:endParaRPr lang="it-IT" sz="900" dirty="0">
              <a:solidFill>
                <a:srgbClr val="7C7193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9BFE4E3-8EF3-660F-2B08-E4B9C098217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1765" y="1831155"/>
            <a:ext cx="7886700" cy="2801570"/>
          </a:xfrm>
        </p:spPr>
        <p:txBody>
          <a:bodyPr/>
          <a:lstStyle>
            <a:lvl1pPr>
              <a:buClr>
                <a:srgbClr val="A31944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A31944"/>
              </a:buClr>
              <a:defRPr sz="17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A31944"/>
              </a:buCl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A31944"/>
              </a:buClr>
              <a:defRPr sz="1100">
                <a:latin typeface="Calibri" panose="020F0502020204030204" pitchFamily="34" charset="0"/>
                <a:cs typeface="Calibri" panose="020F0502020204030204" pitchFamily="34" charset="0"/>
              </a:defRPr>
            </a:lvl4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</a:t>
            </a:r>
            <a:r>
              <a:rPr lang="it-IT" dirty="0" err="1"/>
              <a:t>livell</a:t>
            </a:r>
            <a:endParaRPr lang="it-IT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984BA178-C99E-D3C7-36DC-18B91F88835E}"/>
              </a:ext>
            </a:extLst>
          </p:cNvPr>
          <p:cNvSpPr txBox="1"/>
          <p:nvPr userDrawn="1"/>
        </p:nvSpPr>
        <p:spPr>
          <a:xfrm>
            <a:off x="628650" y="1362288"/>
            <a:ext cx="46594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sz="2000" i="1" dirty="0">
                <a:effectLst/>
                <a:latin typeface="+mj-lt"/>
                <a:ea typeface="Calibri" panose="020F0502020204030204" pitchFamily="34" charset="0"/>
              </a:rPr>
              <a:t>Cosa c’è di noto su questo argomento?</a:t>
            </a:r>
            <a:endParaRPr lang="it-IT" sz="2000" i="1" dirty="0">
              <a:latin typeface="+mj-l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ckground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BA2203DD-56AB-F3DA-AFDB-64BB95FAE8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86286"/>
          <a:stretch/>
        </p:blipFill>
        <p:spPr>
          <a:xfrm>
            <a:off x="-85481" y="4891499"/>
            <a:ext cx="9314963" cy="252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A25DD1E9-603A-F244-BDF0-DB9FE56531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183" y="4956790"/>
            <a:ext cx="831424" cy="144000"/>
          </a:xfrm>
          <a:prstGeom prst="rect">
            <a:avLst/>
          </a:prstGeom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id="{2305A19E-AB4B-374B-B09E-7E1FD05D3999}"/>
              </a:ext>
            </a:extLst>
          </p:cNvPr>
          <p:cNvSpPr/>
          <p:nvPr userDrawn="1"/>
        </p:nvSpPr>
        <p:spPr>
          <a:xfrm>
            <a:off x="3554519" y="4930799"/>
            <a:ext cx="103633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 indent="0" algn="r">
              <a:tabLst/>
            </a:pPr>
            <a:r>
              <a:rPr lang="it-IT" sz="800" dirty="0">
                <a:solidFill>
                  <a:schemeClr val="bg1"/>
                </a:solidFill>
              </a:rPr>
              <a:t>Powered by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DC40AC1-91AF-6A7D-E7F3-A4E1AB79A8E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7478" y="55436"/>
            <a:ext cx="897344" cy="176401"/>
          </a:xfrm>
          <a:prstGeom prst="rect">
            <a:avLst/>
          </a:prstGeom>
        </p:spPr>
      </p:pic>
      <p:pic>
        <p:nvPicPr>
          <p:cNvPr id="4" name="Immagine 3" descr="Immagine che contiene fiore, pianta, grafica vettoriale&#10;&#10;Descrizione generata automaticamente">
            <a:extLst>
              <a:ext uri="{FF2B5EF4-FFF2-40B4-BE49-F238E27FC236}">
                <a16:creationId xmlns:a16="http://schemas.microsoft.com/office/drawing/2014/main" id="{99A41C38-E876-C46C-B55A-16689BC857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61F21CBE-99FC-0708-7EEA-2CE94F5A9FBA}"/>
              </a:ext>
            </a:extLst>
          </p:cNvPr>
          <p:cNvSpPr txBox="1"/>
          <p:nvPr userDrawn="1"/>
        </p:nvSpPr>
        <p:spPr>
          <a:xfrm>
            <a:off x="3154517" y="34334"/>
            <a:ext cx="536083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>
                <a:solidFill>
                  <a:srgbClr val="976A98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Dal San Antonio Breast Cancer Symposium 2022 </a:t>
            </a:r>
            <a:r>
              <a:rPr lang="it-IT" sz="900" b="1" dirty="0">
                <a:solidFill>
                  <a:srgbClr val="976A98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| </a:t>
            </a:r>
            <a:r>
              <a:rPr lang="it-IT" sz="900" b="1" dirty="0">
                <a:solidFill>
                  <a:srgbClr val="7C7193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Focus sulle novità per i CDK4/6i</a:t>
            </a:r>
            <a:endParaRPr lang="it-IT" sz="900" dirty="0">
              <a:solidFill>
                <a:srgbClr val="7C7193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9BFE4E3-8EF3-660F-2B08-E4B9C098217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1765" y="1831155"/>
            <a:ext cx="7886700" cy="2801570"/>
          </a:xfrm>
        </p:spPr>
        <p:txBody>
          <a:bodyPr/>
          <a:lstStyle>
            <a:lvl1pPr>
              <a:buClr>
                <a:srgbClr val="A31944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A31944"/>
              </a:buClr>
              <a:defRPr sz="17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A31944"/>
              </a:buCl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A31944"/>
              </a:buClr>
              <a:defRPr sz="1100">
                <a:latin typeface="Calibri" panose="020F0502020204030204" pitchFamily="34" charset="0"/>
                <a:cs typeface="Calibri" panose="020F0502020204030204" pitchFamily="34" charset="0"/>
              </a:defRPr>
            </a:lvl4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</a:t>
            </a:r>
            <a:r>
              <a:rPr lang="it-IT" dirty="0" err="1"/>
              <a:t>livell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6147F98-F991-E201-5A93-E9971C14978F}"/>
              </a:ext>
            </a:extLst>
          </p:cNvPr>
          <p:cNvSpPr txBox="1"/>
          <p:nvPr userDrawn="1"/>
        </p:nvSpPr>
        <p:spPr>
          <a:xfrm>
            <a:off x="628650" y="1362288"/>
            <a:ext cx="46594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sz="2000" i="1" dirty="0">
                <a:effectLst/>
                <a:latin typeface="+mj-lt"/>
                <a:ea typeface="Calibri" panose="020F0502020204030204" pitchFamily="34" charset="0"/>
              </a:rPr>
              <a:t>Come è stato condotto questo studio?</a:t>
            </a:r>
          </a:p>
        </p:txBody>
      </p:sp>
    </p:spTree>
    <p:extLst>
      <p:ext uri="{BB962C8B-B14F-4D97-AF65-F5344CB8AC3E}">
        <p14:creationId xmlns:p14="http://schemas.microsoft.com/office/powerpoint/2010/main" val="3323936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isulta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BA2203DD-56AB-F3DA-AFDB-64BB95FAE8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86286"/>
          <a:stretch/>
        </p:blipFill>
        <p:spPr>
          <a:xfrm>
            <a:off x="-85481" y="4891499"/>
            <a:ext cx="9314963" cy="252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A25DD1E9-603A-F244-BDF0-DB9FE56531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183" y="4956790"/>
            <a:ext cx="831424" cy="144000"/>
          </a:xfrm>
          <a:prstGeom prst="rect">
            <a:avLst/>
          </a:prstGeom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id="{2305A19E-AB4B-374B-B09E-7E1FD05D3999}"/>
              </a:ext>
            </a:extLst>
          </p:cNvPr>
          <p:cNvSpPr/>
          <p:nvPr userDrawn="1"/>
        </p:nvSpPr>
        <p:spPr>
          <a:xfrm>
            <a:off x="3554519" y="4930799"/>
            <a:ext cx="103633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 indent="0" algn="r">
              <a:tabLst/>
            </a:pPr>
            <a:r>
              <a:rPr lang="it-IT" sz="800" dirty="0">
                <a:solidFill>
                  <a:schemeClr val="bg1"/>
                </a:solidFill>
              </a:rPr>
              <a:t>Powered by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DC40AC1-91AF-6A7D-E7F3-A4E1AB79A8E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7478" y="55436"/>
            <a:ext cx="897344" cy="176401"/>
          </a:xfrm>
          <a:prstGeom prst="rect">
            <a:avLst/>
          </a:prstGeom>
        </p:spPr>
      </p:pic>
      <p:pic>
        <p:nvPicPr>
          <p:cNvPr id="4" name="Immagine 3" descr="Immagine che contiene fiore, pianta, grafica vettoriale&#10;&#10;Descrizione generata automaticamente">
            <a:extLst>
              <a:ext uri="{FF2B5EF4-FFF2-40B4-BE49-F238E27FC236}">
                <a16:creationId xmlns:a16="http://schemas.microsoft.com/office/drawing/2014/main" id="{99A41C38-E876-C46C-B55A-16689BC857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61F21CBE-99FC-0708-7EEA-2CE94F5A9FBA}"/>
              </a:ext>
            </a:extLst>
          </p:cNvPr>
          <p:cNvSpPr txBox="1"/>
          <p:nvPr userDrawn="1"/>
        </p:nvSpPr>
        <p:spPr>
          <a:xfrm>
            <a:off x="3154517" y="34334"/>
            <a:ext cx="536083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>
                <a:solidFill>
                  <a:srgbClr val="976A98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Dal San Antonio Breast Cancer Symposium 2022 </a:t>
            </a:r>
            <a:r>
              <a:rPr lang="it-IT" sz="900" b="1" dirty="0">
                <a:solidFill>
                  <a:srgbClr val="976A98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| </a:t>
            </a:r>
            <a:r>
              <a:rPr lang="it-IT" sz="900" b="1" dirty="0">
                <a:solidFill>
                  <a:srgbClr val="7C7193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Focus sulle novità per i CDK4/6i</a:t>
            </a:r>
            <a:endParaRPr lang="it-IT" sz="900" dirty="0">
              <a:solidFill>
                <a:srgbClr val="7C7193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9BFE4E3-8EF3-660F-2B08-E4B9C098217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1765" y="1831155"/>
            <a:ext cx="7886700" cy="2801570"/>
          </a:xfrm>
        </p:spPr>
        <p:txBody>
          <a:bodyPr/>
          <a:lstStyle>
            <a:lvl1pPr>
              <a:buClr>
                <a:srgbClr val="A31944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A31944"/>
              </a:buClr>
              <a:defRPr sz="17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A31944"/>
              </a:buCl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A31944"/>
              </a:buClr>
              <a:defRPr sz="1100">
                <a:latin typeface="Calibri" panose="020F0502020204030204" pitchFamily="34" charset="0"/>
                <a:cs typeface="Calibri" panose="020F0502020204030204" pitchFamily="34" charset="0"/>
              </a:defRPr>
            </a:lvl4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</a:t>
            </a:r>
            <a:r>
              <a:rPr lang="it-IT" dirty="0" err="1"/>
              <a:t>livell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C74A4B9-47C6-F462-68DC-6332FB06DC43}"/>
              </a:ext>
            </a:extLst>
          </p:cNvPr>
          <p:cNvSpPr txBox="1"/>
          <p:nvPr userDrawn="1"/>
        </p:nvSpPr>
        <p:spPr>
          <a:xfrm>
            <a:off x="628650" y="1362288"/>
            <a:ext cx="46594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sz="2000" i="1" dirty="0">
                <a:effectLst/>
                <a:latin typeface="+mj-lt"/>
                <a:ea typeface="Calibri" panose="020F0502020204030204" pitchFamily="34" charset="0"/>
              </a:rPr>
              <a:t>Cosa ha evidenziato questo studio?</a:t>
            </a:r>
          </a:p>
        </p:txBody>
      </p:sp>
    </p:spTree>
    <p:extLst>
      <p:ext uri="{BB962C8B-B14F-4D97-AF65-F5344CB8AC3E}">
        <p14:creationId xmlns:p14="http://schemas.microsoft.com/office/powerpoint/2010/main" val="1608865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clusio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BA2203DD-56AB-F3DA-AFDB-64BB95FAE8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86286"/>
          <a:stretch/>
        </p:blipFill>
        <p:spPr>
          <a:xfrm>
            <a:off x="-85481" y="4891499"/>
            <a:ext cx="9314963" cy="252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A25DD1E9-603A-F244-BDF0-DB9FE56531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183" y="4956790"/>
            <a:ext cx="831424" cy="144000"/>
          </a:xfrm>
          <a:prstGeom prst="rect">
            <a:avLst/>
          </a:prstGeom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id="{2305A19E-AB4B-374B-B09E-7E1FD05D3999}"/>
              </a:ext>
            </a:extLst>
          </p:cNvPr>
          <p:cNvSpPr/>
          <p:nvPr userDrawn="1"/>
        </p:nvSpPr>
        <p:spPr>
          <a:xfrm>
            <a:off x="3554519" y="4930799"/>
            <a:ext cx="103633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 indent="0" algn="r">
              <a:tabLst/>
            </a:pPr>
            <a:r>
              <a:rPr lang="it-IT" sz="800" dirty="0">
                <a:solidFill>
                  <a:schemeClr val="bg1"/>
                </a:solidFill>
              </a:rPr>
              <a:t>Powered by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DC40AC1-91AF-6A7D-E7F3-A4E1AB79A8E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7478" y="55436"/>
            <a:ext cx="897344" cy="176401"/>
          </a:xfrm>
          <a:prstGeom prst="rect">
            <a:avLst/>
          </a:prstGeom>
        </p:spPr>
      </p:pic>
      <p:pic>
        <p:nvPicPr>
          <p:cNvPr id="4" name="Immagine 3" descr="Immagine che contiene fiore, pianta, grafica vettoriale&#10;&#10;Descrizione generata automaticamente">
            <a:extLst>
              <a:ext uri="{FF2B5EF4-FFF2-40B4-BE49-F238E27FC236}">
                <a16:creationId xmlns:a16="http://schemas.microsoft.com/office/drawing/2014/main" id="{99A41C38-E876-C46C-B55A-16689BC857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61F21CBE-99FC-0708-7EEA-2CE94F5A9FBA}"/>
              </a:ext>
            </a:extLst>
          </p:cNvPr>
          <p:cNvSpPr txBox="1"/>
          <p:nvPr userDrawn="1"/>
        </p:nvSpPr>
        <p:spPr>
          <a:xfrm>
            <a:off x="3154517" y="34334"/>
            <a:ext cx="536083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>
                <a:solidFill>
                  <a:srgbClr val="976A98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Dal San Antonio Breast Cancer Symposium 2022 </a:t>
            </a:r>
            <a:r>
              <a:rPr lang="it-IT" sz="900" b="1" dirty="0">
                <a:solidFill>
                  <a:srgbClr val="976A98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| </a:t>
            </a:r>
            <a:r>
              <a:rPr lang="it-IT" sz="900" b="1" dirty="0">
                <a:solidFill>
                  <a:srgbClr val="7C7193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Focus sulle novità per i CDK4/6i</a:t>
            </a:r>
            <a:endParaRPr lang="it-IT" sz="900" dirty="0">
              <a:solidFill>
                <a:srgbClr val="7C7193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9BFE4E3-8EF3-660F-2B08-E4B9C098217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1765" y="1831155"/>
            <a:ext cx="7886700" cy="2801570"/>
          </a:xfrm>
        </p:spPr>
        <p:txBody>
          <a:bodyPr/>
          <a:lstStyle>
            <a:lvl1pPr>
              <a:buClr>
                <a:srgbClr val="A31944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A31944"/>
              </a:buClr>
              <a:defRPr sz="17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A31944"/>
              </a:buCl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A31944"/>
              </a:buClr>
              <a:defRPr sz="1100">
                <a:latin typeface="Calibri" panose="020F0502020204030204" pitchFamily="34" charset="0"/>
                <a:cs typeface="Calibri" panose="020F0502020204030204" pitchFamily="34" charset="0"/>
              </a:defRPr>
            </a:lvl4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</a:t>
            </a:r>
            <a:r>
              <a:rPr lang="it-IT" dirty="0" err="1"/>
              <a:t>livell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69CBCA9-A80B-D95D-F56C-2CDFAC71D9B4}"/>
              </a:ext>
            </a:extLst>
          </p:cNvPr>
          <p:cNvSpPr txBox="1"/>
          <p:nvPr userDrawn="1"/>
        </p:nvSpPr>
        <p:spPr>
          <a:xfrm>
            <a:off x="628649" y="1362288"/>
            <a:ext cx="75691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sz="2000" i="1" dirty="0">
                <a:effectLst/>
                <a:latin typeface="+mj-lt"/>
                <a:ea typeface="Calibri" panose="020F0502020204030204" pitchFamily="34" charset="0"/>
              </a:rPr>
              <a:t>Qual è l’impatto di questo studio sulla pratica clinica?</a:t>
            </a:r>
          </a:p>
        </p:txBody>
      </p:sp>
    </p:spTree>
    <p:extLst>
      <p:ext uri="{BB962C8B-B14F-4D97-AF65-F5344CB8AC3E}">
        <p14:creationId xmlns:p14="http://schemas.microsoft.com/office/powerpoint/2010/main" val="517032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10776"/>
            <a:ext cx="7886700" cy="7572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50" r:id="rId4"/>
    <p:sldLayoutId id="2147483662" r:id="rId5"/>
    <p:sldLayoutId id="2147483663" r:id="rId6"/>
    <p:sldLayoutId id="2147483664" r:id="rId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Clr>
          <a:srgbClr val="0376AF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Clr>
          <a:srgbClr val="0376AF"/>
        </a:buClr>
        <a:buFont typeface="Wingdings" pitchFamily="2" charset="2"/>
        <a:buChar char="§"/>
        <a:defRPr sz="1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Clr>
          <a:srgbClr val="0376AF"/>
        </a:buClr>
        <a:buFont typeface="Wingdings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1800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C0F05284-477D-2E06-495C-EBC32A94E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CONCLUSIONI E PROSPETTIVE</a:t>
            </a:r>
          </a:p>
        </p:txBody>
      </p:sp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D83B7ADA-A97F-CBA9-419C-F1F1BAD660B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1765" y="1831155"/>
            <a:ext cx="8094670" cy="2999262"/>
          </a:xfrm>
        </p:spPr>
        <p:txBody>
          <a:bodyPr>
            <a:normAutofit/>
          </a:bodyPr>
          <a:lstStyle/>
          <a:p>
            <a:pPr lvl="0"/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Oltre la metà delle pazienti ha ricevuto una terapia su base endocrina dopo trattamento 1L con PAL + ET e la durata del trattamento osservata è stata paragonabile ai risultati degli studi clinici ad oggi pubblicati, anche dopo trattamento con PAL.</a:t>
            </a:r>
          </a:p>
          <a:p>
            <a:pPr lvl="0"/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L’associazione ET + terapia mirata e la chemioterapia rappresentano opzioni di trattamento accettabili dopo PAL + ET.</a:t>
            </a:r>
          </a:p>
          <a:p>
            <a:pPr lvl="0"/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Nell’ambito della pratica clinica giapponese, un terzo delle pazienti ha ricevuto CDK4/6i + ET dopo PAL + ET; saranno tuttavia necessarie ulteriori indagini per confermare l’efficacia di tale strategia di trattamento.</a:t>
            </a:r>
          </a:p>
        </p:txBody>
      </p:sp>
    </p:spTree>
    <p:extLst>
      <p:ext uri="{BB962C8B-B14F-4D97-AF65-F5344CB8AC3E}">
        <p14:creationId xmlns:p14="http://schemas.microsoft.com/office/powerpoint/2010/main" val="1207362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6228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1">
            <a:extLst>
              <a:ext uri="{FF2B5EF4-FFF2-40B4-BE49-F238E27FC236}">
                <a16:creationId xmlns:a16="http://schemas.microsoft.com/office/drawing/2014/main" id="{E51CED3C-E2B4-9943-B421-A6176C2DCD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103120"/>
            <a:ext cx="9144000" cy="2058686"/>
          </a:xfrm>
        </p:spPr>
        <p:txBody>
          <a:bodyPr>
            <a:normAutofit/>
          </a:bodyPr>
          <a:lstStyle/>
          <a:p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Durata </a:t>
            </a:r>
            <a:r>
              <a:rPr lang="it-IT" sz="2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</a:t>
            </a:r>
            <a:r>
              <a:rPr lang="it-IT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-world</a:t>
            </a:r>
            <a:br>
              <a:rPr lang="it-IT" sz="2800" i="1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 trattamento successivo a palbociclib</a:t>
            </a:r>
            <a:b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pazienti giapponesi</a:t>
            </a:r>
            <a:b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carcinoma mammario avanzato HR+/HER2-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64FB0BFB-F32D-6745-A2C5-59BD71B7DD8F}"/>
              </a:ext>
            </a:extLst>
          </p:cNvPr>
          <p:cNvSpPr/>
          <p:nvPr/>
        </p:nvSpPr>
        <p:spPr>
          <a:xfrm>
            <a:off x="0" y="4108861"/>
            <a:ext cx="9143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800" dirty="0">
                <a:effectLst/>
                <a:ea typeface="Calibri" panose="020F0502020204030204" pitchFamily="34" charset="0"/>
              </a:rPr>
              <a:t>Presentato da: </a:t>
            </a:r>
            <a:r>
              <a:rPr lang="it-IT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Masataka</a:t>
            </a: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Sawaki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*, et al.</a:t>
            </a:r>
          </a:p>
          <a:p>
            <a:pPr algn="ctr"/>
            <a:r>
              <a:rPr lang="en-US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*Dept. 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Breast Oncology - Aichi Cancer Center, Nagoya, Japan</a:t>
            </a:r>
            <a:endParaRPr lang="it-IT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033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03EC0749-7153-DE41-BD62-C28361497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69218"/>
            <a:ext cx="8190497" cy="3494184"/>
          </a:xfrm>
        </p:spPr>
        <p:txBody>
          <a:bodyPr>
            <a:normAutofit/>
          </a:bodyPr>
          <a:lstStyle/>
          <a:p>
            <a:pPr lvl="0"/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terapia di combinazione con inibitori CDK4/6 (CDK4/6i) è raccomandata dalle linee-guida attualmente in vigore in Giappone e nel mondo come trattamento di prima linea (1L) del carcinoma mammario avanzato (ABC) HR+/HER2-. Tuttavia, non è stata ancora stabilita la strategia terapeutica ottimale dopo interruzione del trattamento con CDK4/6i + terapia endocrina (ET).</a:t>
            </a:r>
          </a:p>
          <a:p>
            <a:pPr lvl="0"/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Partendo da tale presupposto, è stato disegnato uno studio osservazionale retrospettivo che ha analizzato i pattern di trattamento successivo in una popolazione di pazienti giapponesi con ABC HR+/HER2- trattate con palbociclib (PAL) (in regime di combinazione) 1L nel periodo settembre 2017 - giugno 2021 e avviate poi a terapia di seconda linea (2L) (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224).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F25A7332-9A05-FF43-9909-628E27D21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MESSAGGI CHIAVE</a:t>
            </a:r>
          </a:p>
        </p:txBody>
      </p:sp>
    </p:spTree>
    <p:extLst>
      <p:ext uri="{BB962C8B-B14F-4D97-AF65-F5344CB8AC3E}">
        <p14:creationId xmlns:p14="http://schemas.microsoft.com/office/powerpoint/2010/main" val="2124555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03EC0749-7153-DE41-BD62-C28361497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69218"/>
            <a:ext cx="8190497" cy="3494184"/>
          </a:xfrm>
        </p:spPr>
        <p:txBody>
          <a:bodyPr>
            <a:normAutofit/>
          </a:bodyPr>
          <a:lstStyle/>
          <a:p>
            <a:pPr lvl="0"/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Dallo studio è emerso come oltre la metà delle pazienti (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=136; 60,7%) abbia ricevuto una terapia su base endocrina come prima terapia successiva (CDK4/6i + ET: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=70, 31,2%; ET da sola: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=39, 17,4%; everolimus + ET: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=27, 12,1%), con una durata del trattamento osservata paragonabile ai risultati pubblicati in letteratura.</a:t>
            </a:r>
          </a:p>
          <a:p>
            <a:pPr lvl="0"/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mediana del tempo al fallimento del trattamento successivo (TTF) è stata di 7,5 mesi, con gli esiti migliori (TTF mediano: 10,9 mesi, IC 95%: 6,5-15,6) osservati in associazione al regime CDK4/6i + ET, a suggerire una possibile superiorità di tale strategia di trattamento che dovrà essere tuttavia confermata da studi più ampi.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F25A7332-9A05-FF43-9909-628E27D21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MESSAGGI CHIAVE</a:t>
            </a:r>
          </a:p>
        </p:txBody>
      </p:sp>
    </p:spTree>
    <p:extLst>
      <p:ext uri="{BB962C8B-B14F-4D97-AF65-F5344CB8AC3E}">
        <p14:creationId xmlns:p14="http://schemas.microsoft.com/office/powerpoint/2010/main" val="1181893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057994E7-8DC4-B9E2-B42D-84D54EFD1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BACKGROUND</a:t>
            </a:r>
            <a:endParaRPr lang="it-IT" dirty="0"/>
          </a:p>
        </p:txBody>
      </p:sp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13EE6C81-5CC4-39E0-D709-FB8E4F2988A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1765" y="1831155"/>
            <a:ext cx="8040290" cy="2961562"/>
          </a:xfrm>
        </p:spPr>
        <p:txBody>
          <a:bodyPr>
            <a:normAutofit/>
          </a:bodyPr>
          <a:lstStyle/>
          <a:p>
            <a:pPr lvl="0"/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Palbociclib (PAL) è un inibitore delle chinasi ciclina-dipendenti 4/6 (CDK4/6i) </a:t>
            </a:r>
            <a:r>
              <a:rPr lang="it-IT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first-in-class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indicato per il trattamento dell’ABC HR+/HER2-.</a:t>
            </a:r>
          </a:p>
          <a:p>
            <a:pPr lvl="0"/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Due CDK4/6i sono attualmente disponibili in Giappone: PAL e abemaciclib (ABE).</a:t>
            </a:r>
          </a:p>
          <a:p>
            <a:pPr lvl="0"/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Negli studi clinici, l’associazione CDK4/6i + terapia endocrina (ET) ha dimostrato benefici clinici significativi rispetto all’ET da sola.</a:t>
            </a:r>
          </a:p>
        </p:txBody>
      </p:sp>
    </p:spTree>
    <p:extLst>
      <p:ext uri="{BB962C8B-B14F-4D97-AF65-F5344CB8AC3E}">
        <p14:creationId xmlns:p14="http://schemas.microsoft.com/office/powerpoint/2010/main" val="865463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057994E7-8DC4-B9E2-B42D-84D54EFD1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BACKGROUND</a:t>
            </a:r>
            <a:endParaRPr lang="it-IT" dirty="0"/>
          </a:p>
        </p:txBody>
      </p:sp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13EE6C81-5CC4-39E0-D709-FB8E4F2988A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1765" y="1831155"/>
            <a:ext cx="8040290" cy="2961562"/>
          </a:xfrm>
        </p:spPr>
        <p:txBody>
          <a:bodyPr>
            <a:normAutofit fontScale="92500" lnSpcReduction="20000"/>
          </a:bodyPr>
          <a:lstStyle/>
          <a:p>
            <a:pPr lvl="0">
              <a:lnSpc>
                <a:spcPct val="120000"/>
              </a:lnSpc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Palbociclib (PAL) è un inibitore delle chinasi ciclina-dipendenti 4/6 (CDK4/6i) </a:t>
            </a:r>
            <a:r>
              <a:rPr lang="it-IT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first-in-class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indicato per il La terapia di combinazione con CDK4/6i è vivamente raccomandata come trattamento di prima linea (1L) dalle linee-guida di trattamento attualmente in vigore in Giappone e nel mondo. Tuttavia, non è stato stabilito il trattamento successivo ottimale dopo interruzione della terapia con CDK4/6i + ET.</a:t>
            </a:r>
          </a:p>
          <a:p>
            <a:pPr>
              <a:lnSpc>
                <a:spcPct val="120000"/>
              </a:lnSpc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Sono necessarie grandi quantità di dati per stabilire se le opzioni di trattamento disponibili mantengano la loro efficacia dopo trattamento con CDK4/6i. Nel presente lavoro, vengono descritti i pattern di trattamento successivo alla terapia con PAL adottati in Giappone in un contesto </a:t>
            </a:r>
            <a:r>
              <a:rPr lang="it-IT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</a:t>
            </a:r>
            <a:r>
              <a:rPr lang="it-IT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-world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così da offrire indicazioni circa la terapia successiva ottimale.</a:t>
            </a:r>
          </a:p>
        </p:txBody>
      </p:sp>
    </p:spTree>
    <p:extLst>
      <p:ext uri="{BB962C8B-B14F-4D97-AF65-F5344CB8AC3E}">
        <p14:creationId xmlns:p14="http://schemas.microsoft.com/office/powerpoint/2010/main" val="3945181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057994E7-8DC4-B9E2-B42D-84D54EFD1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BACKGROUND</a:t>
            </a:r>
            <a:endParaRPr lang="it-IT" dirty="0"/>
          </a:p>
        </p:txBody>
      </p:sp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13EE6C81-5CC4-39E0-D709-FB8E4F2988A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1764" y="1734898"/>
            <a:ext cx="8311761" cy="3312346"/>
          </a:xfrm>
        </p:spPr>
        <p:txBody>
          <a:bodyPr>
            <a:noAutofit/>
          </a:bodyPr>
          <a:lstStyle/>
          <a:p>
            <a:pPr lvl="0"/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Questo studio osservazionale retrospettivo ha utilizzato una banca dati ospedaliera nazionale di richieste di risarcimento gestita da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Medical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Data Vision (MDV). Tale banca dati, una delle più ampie disponibili in Giappone, copre il 26% degli ospedali giapponesi per acuti, compresi 226 centri oncologici.</a:t>
            </a:r>
          </a:p>
          <a:p>
            <a:pPr lvl="0"/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Sono stati valutati i dati di pazienti che erano state trattate con PAL nel periodo settembre 2017 - giugno 2021 e avevano poi ricevuto una terapia di seconda linea. Qualsiasi trattamento per ABC avviato entro 30 giorni è stato considerato parte di un regime.</a:t>
            </a:r>
          </a:p>
          <a:p>
            <a:pPr lvl="0"/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Utilizzando il metodo di Kaplan-Meier, è stata stimata la mediana del tempo al fallimento del trattamento (TTF) successivo.</a:t>
            </a:r>
          </a:p>
        </p:txBody>
      </p:sp>
    </p:spTree>
    <p:extLst>
      <p:ext uri="{BB962C8B-B14F-4D97-AF65-F5344CB8AC3E}">
        <p14:creationId xmlns:p14="http://schemas.microsoft.com/office/powerpoint/2010/main" val="156248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159B9E04-870B-B8FA-6636-5642944B5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RISULTATI</a:t>
            </a:r>
          </a:p>
        </p:txBody>
      </p:sp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CEB3C9E4-962A-DBFE-6699-B3AAC12AB97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1765" y="1831154"/>
            <a:ext cx="7886700" cy="3005005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partire dalla banca dati, gli autori hanno identificato 1170 pazienti con ABC HR+/HER2- trattate con PAL, 398 (34%) delle quali avevano ricevuto una terapia di combinazione come trattamento 1L.</a:t>
            </a:r>
          </a:p>
          <a:p>
            <a:pPr lvl="0"/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L’età mediana all’avvio di PAL era 64 anni (range 53–72) e il 13,0% delle pazienti era in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-/peri-menopausa.</a:t>
            </a:r>
          </a:p>
          <a:p>
            <a:pPr lvl="0"/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Delle 398 pazienti, 224 (56,3%) hanno ricevuto una terapia dopo PAL + ET. La terapia su base endocrina è stata comunemente utilizzata come prima terapia successiva (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=136; 60,7%), includendo i regimi CDK4/6i + ET (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=70; 31,2%), ET da sola (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=39; 17,4%) e everolimus + ET (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=27; 12,1%). Delle 81 (36,2%) pazienti avviate a chemioterapia come prima terapia successiva, 27 (12,1%) hanno ricevuto un regime di combinazione bevacizumab + chemioterapia.</a:t>
            </a:r>
          </a:p>
        </p:txBody>
      </p:sp>
    </p:spTree>
    <p:extLst>
      <p:ext uri="{BB962C8B-B14F-4D97-AF65-F5344CB8AC3E}">
        <p14:creationId xmlns:p14="http://schemas.microsoft.com/office/powerpoint/2010/main" val="1313108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159B9E04-870B-B8FA-6636-5642944B5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RISULTATI</a:t>
            </a:r>
          </a:p>
        </p:txBody>
      </p:sp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CEB3C9E4-962A-DBFE-6699-B3AAC12AB97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1764" y="1831154"/>
            <a:ext cx="8197596" cy="2981477"/>
          </a:xfrm>
        </p:spPr>
        <p:txBody>
          <a:bodyPr>
            <a:normAutofit lnSpcReduction="10000"/>
          </a:bodyPr>
          <a:lstStyle/>
          <a:p>
            <a:pPr lvl="0"/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TTF mediano (IC 95%) della prima terapia successiva è risultato pari a 7,5 mesi (6,5-8,4).</a:t>
            </a:r>
          </a:p>
          <a:p>
            <a:pPr lvl="0"/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TTF mediano (IC 95%) più lungo tra i regimi utilizzati come prima terapia successiva dopo PAL + ET – 10,9 mesi (6,5-15,6) – è stato osservato nelle pazienti avviate a CDK4/6i + ET. Delle 70 pazienti che hanno ricevuto tale terapia, 36 hanno cambiato solo il tipo di CDK4/6i, 17 solo il tipo di ET e 12 sia il tipo di CDK4/6i che il tipo di ET, con un TTF mediano (IC 95%) di 20,1 mesi (6,5-NR), 8,7 mesi (2,9-11,2) e 7,7 mesi (2,6-NR), rispettivamente.</a:t>
            </a:r>
          </a:p>
          <a:p>
            <a:pPr lvl="0"/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 è stata osservata alcuna tendenza evidente in termini di correlazione tra il TTF di PAL + ET come trattamento 1L e il TTF della successiva terapia con ABE.</a:t>
            </a:r>
          </a:p>
        </p:txBody>
      </p:sp>
    </p:spTree>
    <p:extLst>
      <p:ext uri="{BB962C8B-B14F-4D97-AF65-F5344CB8AC3E}">
        <p14:creationId xmlns:p14="http://schemas.microsoft.com/office/powerpoint/2010/main" val="28371794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432</TotalTime>
  <Words>1033</Words>
  <Application>Microsoft Macintosh PowerPoint</Application>
  <PresentationFormat>Presentazione su schermo (16:9)</PresentationFormat>
  <Paragraphs>33</Paragraphs>
  <Slides>11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Tema di Office</vt:lpstr>
      <vt:lpstr>Presentazione standard di PowerPoint</vt:lpstr>
      <vt:lpstr>Presentazione standard di PowerPoint</vt:lpstr>
      <vt:lpstr>MESSAGGI CHIAVE</vt:lpstr>
      <vt:lpstr>MESSAGGI CHIAVE</vt:lpstr>
      <vt:lpstr>BACKGROUND</vt:lpstr>
      <vt:lpstr>BACKGROUND</vt:lpstr>
      <vt:lpstr>BACKGROUND</vt:lpstr>
      <vt:lpstr>RISULTATI</vt:lpstr>
      <vt:lpstr>RISULTATI</vt:lpstr>
      <vt:lpstr>CONCLUSIONI E PROSPETTIVE</vt:lpstr>
      <vt:lpstr>Presentazione standard di PowerPoint</vt:lpstr>
    </vt:vector>
  </TitlesOfParts>
  <Manager/>
  <Company>Infomedica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ESMO22 | BC | CDK4/6i</dc:title>
  <dc:subject/>
  <dc:creator>Giorgio Mantovani</dc:creator>
  <cp:keywords/>
  <dc:description/>
  <cp:lastModifiedBy>Giorgio Mantovani</cp:lastModifiedBy>
  <cp:revision>249</cp:revision>
  <dcterms:created xsi:type="dcterms:W3CDTF">2019-04-12T11:26:00Z</dcterms:created>
  <dcterms:modified xsi:type="dcterms:W3CDTF">2022-12-09T14:22:23Z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1033-10.2.0.6020</vt:lpwstr>
  </property>
</Properties>
</file>